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57" r:id="rId3"/>
    <p:sldId id="258" r:id="rId4"/>
    <p:sldId id="259" r:id="rId5"/>
    <p:sldId id="277" r:id="rId6"/>
    <p:sldId id="263" r:id="rId7"/>
    <p:sldId id="272" r:id="rId8"/>
    <p:sldId id="274" r:id="rId9"/>
    <p:sldId id="271" r:id="rId10"/>
    <p:sldId id="279" r:id="rId11"/>
    <p:sldId id="276" r:id="rId12"/>
    <p:sldId id="278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44" autoAdjust="0"/>
    <p:restoredTop sz="94660"/>
  </p:normalViewPr>
  <p:slideViewPr>
    <p:cSldViewPr>
      <p:cViewPr varScale="1">
        <p:scale>
          <a:sx n="74" d="100"/>
          <a:sy n="74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D848-850B-4510-8711-2A2864BC45F9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707F-1BBA-4359-9A39-04E07A3F08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96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標題版面配置區 1"/>
          <p:cNvSpPr>
            <a:spLocks noGrp="1"/>
          </p:cNvSpPr>
          <p:nvPr>
            <p:ph type="title"/>
          </p:nvPr>
        </p:nvSpPr>
        <p:spPr>
          <a:xfrm>
            <a:off x="462111" y="1859451"/>
            <a:ext cx="8228707" cy="521620"/>
          </a:xfrm>
          <a:prstGeom prst="rect">
            <a:avLst/>
          </a:prstGeom>
        </p:spPr>
        <p:txBody>
          <a:bodyPr lIns="64291" tIns="32146" rIns="64291" bIns="32146" rtlCol="0">
            <a:noAutofit/>
          </a:bodyPr>
          <a:lstStyle>
            <a:lvl1pPr algn="r">
              <a:defRPr sz="3100" b="1" baseline="0">
                <a:solidFill>
                  <a:srgbClr val="FF8500"/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470919" y="2618910"/>
            <a:ext cx="8228707" cy="358879"/>
          </a:xfrm>
          <a:prstGeom prst="rect">
            <a:avLst/>
          </a:prstGeom>
        </p:spPr>
        <p:txBody>
          <a:bodyPr lIns="64291" tIns="32146" rIns="64291" bIns="32146" rtlCol="0">
            <a:noAutofit/>
          </a:bodyPr>
          <a:lstStyle>
            <a:lvl1pPr marL="223234" indent="0" algn="r">
              <a:buNone/>
              <a:defRPr sz="2000" baseline="0">
                <a:solidFill>
                  <a:schemeClr val="bg1"/>
                </a:solidFill>
                <a:latin typeface="Arial Unicode MS" pitchFamily="34" charset="-120"/>
                <a:ea typeface="新細明體" pitchFamily="18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按一下以編輯母片文字樣第五層</a:t>
            </a:r>
            <a:endParaRPr lang="zh-TW" altLang="en-US" noProof="0" dirty="0"/>
          </a:p>
        </p:txBody>
      </p:sp>
      <p:sp>
        <p:nvSpPr>
          <p:cNvPr id="8" name="文字版面配置區 3"/>
          <p:cNvSpPr>
            <a:spLocks noGrp="1"/>
          </p:cNvSpPr>
          <p:nvPr>
            <p:ph type="body" sz="quarter" idx="11"/>
          </p:nvPr>
        </p:nvSpPr>
        <p:spPr>
          <a:xfrm>
            <a:off x="470919" y="2973324"/>
            <a:ext cx="8202336" cy="303784"/>
          </a:xfrm>
          <a:prstGeom prst="rect">
            <a:avLst/>
          </a:prstGeom>
        </p:spPr>
        <p:txBody>
          <a:bodyPr/>
          <a:lstStyle>
            <a:lvl1pPr marL="223234" indent="0" algn="r">
              <a:buFontTx/>
              <a:buNone/>
              <a:defRPr sz="2000" baseline="0">
                <a:solidFill>
                  <a:schemeClr val="bg1"/>
                </a:solidFill>
                <a:latin typeface="Arial Unicode MS" pitchFamily="34" charset="-120"/>
                <a:ea typeface="細明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3559388" y="1808821"/>
            <a:ext cx="4961802" cy="455676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FF85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3610018" y="2517649"/>
            <a:ext cx="4809909" cy="3158092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0"/>
            <a:r>
              <a:rPr lang="zh-TW" altLang="en-US" dirty="0" smtClean="0"/>
              <a:t>第二層</a:t>
            </a:r>
          </a:p>
          <a:p>
            <a:pPr lvl="0"/>
            <a:r>
              <a:rPr lang="zh-TW" altLang="en-US" dirty="0" smtClean="0"/>
              <a:t>第三層</a:t>
            </a:r>
          </a:p>
          <a:p>
            <a:pPr lvl="0"/>
            <a:r>
              <a:rPr lang="zh-TW" altLang="en-US" dirty="0" smtClean="0"/>
              <a:t>第四層</a:t>
            </a:r>
          </a:p>
          <a:p>
            <a:pPr lvl="0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4101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4101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73620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73620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3559388" y="1808821"/>
            <a:ext cx="4961802" cy="455676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FF85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3610018" y="2517649"/>
            <a:ext cx="4809909" cy="3158092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0"/>
            <a:r>
              <a:rPr lang="zh-TW" altLang="en-US" dirty="0" smtClean="0"/>
              <a:t>第二層</a:t>
            </a:r>
          </a:p>
          <a:p>
            <a:pPr lvl="0"/>
            <a:r>
              <a:rPr lang="zh-TW" altLang="en-US" dirty="0" smtClean="0"/>
              <a:t>第三層</a:t>
            </a:r>
          </a:p>
          <a:p>
            <a:pPr lvl="0"/>
            <a:r>
              <a:rPr lang="zh-TW" altLang="en-US" dirty="0" smtClean="0"/>
              <a:t>第四層</a:t>
            </a:r>
          </a:p>
          <a:p>
            <a:pPr lvl="0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A12D8-842F-4A47-AC70-00FB64BA4532}" type="datetimeFigureOut">
              <a:rPr lang="zh-TW" altLang="en-US" smtClean="0"/>
              <a:pPr/>
              <a:t>2017/4/6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82BD5-E4A4-4C62-8BF7-B247980789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52930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47" y="1600647"/>
            <a:ext cx="8228707" cy="44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" charset="0"/>
          <a:ea typeface="新細明體" pitchFamily="18" charset="-120"/>
        </a:defRPr>
      </a:lvl5pPr>
      <a:lvl6pPr marL="321457" algn="l" rtl="0" fontAlgn="base">
        <a:spcBef>
          <a:spcPct val="0"/>
        </a:spcBef>
        <a:spcAft>
          <a:spcPct val="0"/>
        </a:spcAft>
        <a:defRPr kumimoji="1" sz="2500" b="1">
          <a:solidFill>
            <a:schemeClr val="hlink"/>
          </a:solidFill>
          <a:latin typeface="Arial" charset="0"/>
          <a:ea typeface="新細明體" pitchFamily="18" charset="-120"/>
        </a:defRPr>
      </a:lvl6pPr>
      <a:lvl7pPr marL="642915" algn="l" rtl="0" fontAlgn="base">
        <a:spcBef>
          <a:spcPct val="0"/>
        </a:spcBef>
        <a:spcAft>
          <a:spcPct val="0"/>
        </a:spcAft>
        <a:defRPr kumimoji="1" sz="2500" b="1">
          <a:solidFill>
            <a:schemeClr val="hlink"/>
          </a:solidFill>
          <a:latin typeface="Arial" charset="0"/>
          <a:ea typeface="新細明體" pitchFamily="18" charset="-120"/>
        </a:defRPr>
      </a:lvl7pPr>
      <a:lvl8pPr marL="964372" algn="l" rtl="0" fontAlgn="base">
        <a:spcBef>
          <a:spcPct val="0"/>
        </a:spcBef>
        <a:spcAft>
          <a:spcPct val="0"/>
        </a:spcAft>
        <a:defRPr kumimoji="1" sz="2500" b="1">
          <a:solidFill>
            <a:schemeClr val="hlink"/>
          </a:solidFill>
          <a:latin typeface="Arial" charset="0"/>
          <a:ea typeface="新細明體" pitchFamily="18" charset="-120"/>
        </a:defRPr>
      </a:lvl8pPr>
      <a:lvl9pPr marL="1285829" algn="l" rtl="0" fontAlgn="base">
        <a:spcBef>
          <a:spcPct val="0"/>
        </a:spcBef>
        <a:spcAft>
          <a:spcPct val="0"/>
        </a:spcAft>
        <a:defRPr kumimoji="1" sz="2500" b="1">
          <a:solidFill>
            <a:schemeClr val="hlink"/>
          </a:solidFill>
          <a:latin typeface="Arial" charset="0"/>
          <a:ea typeface="新細明體" pitchFamily="18" charset="-120"/>
        </a:defRPr>
      </a:lvl9pPr>
    </p:titleStyle>
    <p:bodyStyle>
      <a:lvl1pPr marL="241093" indent="-241093" algn="l" rtl="0" eaLnBrk="0" fontAlgn="base" hangingPunct="0">
        <a:spcBef>
          <a:spcPct val="20000"/>
        </a:spcBef>
        <a:spcAft>
          <a:spcPct val="0"/>
        </a:spcAft>
        <a:buChar char="•"/>
        <a:defRPr kumimoji="1" sz="1700">
          <a:solidFill>
            <a:schemeClr val="tx1"/>
          </a:solidFill>
          <a:latin typeface="+mn-lt"/>
          <a:ea typeface="+mn-ea"/>
          <a:cs typeface="+mn-cs"/>
        </a:defRPr>
      </a:lvl1pPr>
      <a:lvl2pPr marL="522368" indent="-200911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803643" indent="-160729" algn="l" rtl="0" eaLnBrk="0" fontAlgn="base" hangingPunct="0">
        <a:spcBef>
          <a:spcPct val="20000"/>
        </a:spcBef>
        <a:spcAft>
          <a:spcPct val="0"/>
        </a:spcAft>
        <a:buChar char="•"/>
        <a:defRPr kumimoji="1" sz="1700">
          <a:solidFill>
            <a:schemeClr val="tx1"/>
          </a:solidFill>
          <a:latin typeface="+mn-lt"/>
          <a:ea typeface="+mn-ea"/>
        </a:defRPr>
      </a:lvl3pPr>
      <a:lvl4pPr marL="1125101" indent="-160729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1446558" indent="-160729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1768015" indent="-160729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089473" indent="-160729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2410930" indent="-160729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2732387" indent="-160729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ndustrial.apacer.com/en-ww/Technology-List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75" y="-1410891"/>
            <a:ext cx="10492383" cy="8831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abrina\Industrial Product\Embedded\PR - 新聞稿\microSD 128GB\microSDXC 128GB W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123" y="390158"/>
            <a:ext cx="1013604" cy="854608"/>
          </a:xfrm>
          <a:prstGeom prst="rect">
            <a:avLst/>
          </a:prstGeom>
          <a:noFill/>
        </p:spPr>
      </p:pic>
      <p:sp>
        <p:nvSpPr>
          <p:cNvPr id="5" name="標題 3"/>
          <p:cNvSpPr>
            <a:spLocks/>
          </p:cNvSpPr>
          <p:nvPr/>
        </p:nvSpPr>
        <p:spPr bwMode="auto">
          <a:xfrm>
            <a:off x="370715" y="682536"/>
            <a:ext cx="7873693" cy="622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>
              <a:tabLst>
                <a:tab pos="2713413" algn="l"/>
              </a:tabLst>
            </a:pPr>
            <a:r>
              <a:rPr lang="en-US" altLang="zh-TW" sz="3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 pitchFamily="34" charset="0"/>
              </a:rPr>
              <a:t>128G </a:t>
            </a:r>
            <a:r>
              <a:rPr lang="en-US" altLang="zh-TW" sz="3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 pitchFamily="34" charset="0"/>
              </a:rPr>
              <a:t>microSD</a:t>
            </a:r>
            <a:r>
              <a:rPr lang="en-US" altLang="zh-TW" sz="3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 pitchFamily="34" charset="0"/>
              </a:rPr>
              <a:t> </a:t>
            </a:r>
            <a:r>
              <a:rPr lang="en-US" altLang="zh-TW" sz="3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 pitchFamily="34" charset="0"/>
              </a:rPr>
              <a:t>Lifespan in </a:t>
            </a:r>
            <a:r>
              <a:rPr lang="en-US" altLang="zh-TW" sz="3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 pitchFamily="34" charset="0"/>
              </a:rPr>
              <a:t>DVR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56752"/>
              </p:ext>
            </p:extLst>
          </p:nvPr>
        </p:nvGraphicFramePr>
        <p:xfrm>
          <a:off x="1131093" y="1803072"/>
          <a:ext cx="7113315" cy="3284382"/>
        </p:xfrm>
        <a:graphic>
          <a:graphicData uri="http://schemas.openxmlformats.org/drawingml/2006/table">
            <a:tbl>
              <a:tblPr firstRow="1" firstCol="1" bandRow="1"/>
              <a:tblGrid>
                <a:gridCol w="1325697"/>
                <a:gridCol w="1828173"/>
                <a:gridCol w="1724974"/>
                <a:gridCol w="2234471"/>
              </a:tblGrid>
              <a:tr h="973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Car DVR</a:t>
                      </a:r>
                      <a:b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Recording Mode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File size of General DVR's</a:t>
                      </a:r>
                      <a:b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( vary from DVR developers' compress tech &amp; feature factors )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128GB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microSD 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allows (hours) before starting loop recording.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128GB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microSD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endurance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Lifespan allows ( hours/days ) of recording.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1080p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(1920 x 1080 ), 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30 fps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3~4 GB/hour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32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20000 hours / 830 days</a:t>
                      </a:r>
                      <a:endParaRPr lang="zh-TW" sz="110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720p Dual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(1280x1440),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30 fps</a:t>
                      </a:r>
                      <a:endParaRPr lang="zh-TW" sz="110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2.6~3.6 GB/hour</a:t>
                      </a:r>
                      <a:endParaRPr lang="zh-TW" sz="110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35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22000 hours / 920 days</a:t>
                      </a:r>
                      <a:endParaRPr lang="zh-TW" sz="110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720p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(1280 x 720 ),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30 fps</a:t>
                      </a:r>
                      <a:endParaRPr lang="zh-TW" sz="110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1.3~1.8 GB/hour</a:t>
                      </a:r>
                      <a:endParaRPr lang="zh-TW" sz="110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71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44000 hours / 1840 days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WVGA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( 848 x 480 ),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30 fps</a:t>
                      </a:r>
                      <a:endParaRPr lang="zh-TW" sz="110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0.6~0.8 GB/hour</a:t>
                      </a:r>
                      <a:endParaRPr lang="zh-TW" sz="110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160</a:t>
                      </a:r>
                      <a:endParaRPr lang="zh-TW" sz="110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96000 hours / 4000 days</a:t>
                      </a:r>
                      <a:endParaRPr lang="zh-TW" sz="1100" dirty="0">
                        <a:effectLst/>
                        <a:latin typeface="+mn-lt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L="12502" marR="12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664401" y="5245955"/>
            <a:ext cx="3242869" cy="172642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en-US" altLang="zh-TW" sz="700" dirty="0">
                <a:latin typeface="微軟正黑體" panose="020B0604030504040204" pitchFamily="34" charset="-120"/>
                <a:cs typeface="SimSun" panose="02010600030101010101" pitchFamily="2" charset="-122"/>
              </a:rPr>
              <a:t>*based on the actual test results with </a:t>
            </a:r>
            <a:r>
              <a:rPr lang="en-US" altLang="zh-TW" sz="700" b="1" dirty="0">
                <a:latin typeface="微軟正黑體" panose="020B0604030504040204" pitchFamily="34" charset="-120"/>
                <a:cs typeface="SimSun" panose="02010600030101010101" pitchFamily="2" charset="-122"/>
              </a:rPr>
              <a:t>Garmin GDR35 1080p &amp; ASUS CR35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abrina\Industrial Product\Embedded\PR - 新聞稿\microSD 128GB\microSDXC 128GB W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123" y="390158"/>
            <a:ext cx="1013604" cy="854608"/>
          </a:xfrm>
          <a:prstGeom prst="rect">
            <a:avLst/>
          </a:prstGeom>
          <a:noFill/>
        </p:spPr>
      </p:pic>
      <p:sp>
        <p:nvSpPr>
          <p:cNvPr id="4" name="標題 3"/>
          <p:cNvSpPr>
            <a:spLocks/>
          </p:cNvSpPr>
          <p:nvPr/>
        </p:nvSpPr>
        <p:spPr bwMode="auto">
          <a:xfrm>
            <a:off x="393743" y="678995"/>
            <a:ext cx="8228707" cy="622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>
              <a:tabLst>
                <a:tab pos="2713413" algn="l"/>
              </a:tabLst>
            </a:pPr>
            <a:r>
              <a:rPr lang="en-US" altLang="zh-TW" sz="3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 pitchFamily="34" charset="0"/>
              </a:rPr>
              <a:t>Value-Added Advantages</a:t>
            </a:r>
            <a:endParaRPr lang="en-US" altLang="zh-TW" sz="3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41560" y="4005064"/>
            <a:ext cx="5688632" cy="2003912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200" dirty="0" smtClean="0"/>
              <a:t>Advanced Wear Leveling algorithm and built in ECC to guarantee data integrity</a:t>
            </a:r>
          </a:p>
          <a:p>
            <a:pPr marL="241093" indent="-241093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200" dirty="0" smtClean="0">
                <a:ea typeface="Heiti TC Light"/>
                <a:cs typeface="Heiti TC Light"/>
                <a:sym typeface="Arial" pitchFamily="34" charset="0"/>
              </a:rPr>
              <a:t>Low power consumption</a:t>
            </a:r>
          </a:p>
          <a:p>
            <a:pPr marL="241093" lvl="0" indent="-241093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200" dirty="0" smtClean="0">
                <a:ea typeface="Heiti TC Light"/>
                <a:cs typeface="Heiti TC Light"/>
                <a:sym typeface="Arial" pitchFamily="34" charset="0"/>
              </a:rPr>
              <a:t>Auto read refresh</a:t>
            </a:r>
            <a:endParaRPr lang="en-US" altLang="zh-TW" sz="1400" dirty="0" smtClean="0"/>
          </a:p>
          <a:p>
            <a:pPr marL="241093" indent="-241093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200" dirty="0" smtClean="0"/>
              <a:t>Operate </a:t>
            </a:r>
            <a:r>
              <a:rPr lang="en-US" altLang="zh-TW" sz="1200" dirty="0"/>
              <a:t>under extreme environment </a:t>
            </a:r>
          </a:p>
          <a:p>
            <a:pPr lvl="1">
              <a:lnSpc>
                <a:spcPct val="150000"/>
              </a:lnSpc>
            </a:pPr>
            <a:r>
              <a:rPr lang="en-US" altLang="zh-TW" sz="1200" dirty="0" smtClean="0"/>
              <a:t>wide </a:t>
            </a:r>
            <a:r>
              <a:rPr lang="en-US" altLang="zh-TW" sz="1200" dirty="0"/>
              <a:t>temp:-40~+85</a:t>
            </a:r>
          </a:p>
          <a:p>
            <a:pPr lvl="1">
              <a:lnSpc>
                <a:spcPct val="150000"/>
              </a:lnSpc>
            </a:pPr>
            <a:r>
              <a:rPr lang="en-US" altLang="zh-TW" sz="1200" dirty="0" smtClean="0"/>
              <a:t>passed </a:t>
            </a:r>
            <a:r>
              <a:rPr lang="en-US" altLang="zh-TW" sz="1200" dirty="0"/>
              <a:t>shock &amp; Vibration (</a:t>
            </a:r>
            <a:r>
              <a:rPr lang="en-US" altLang="zh-TW" sz="1200" dirty="0" err="1"/>
              <a:t>x,y,z</a:t>
            </a:r>
            <a:r>
              <a:rPr lang="en-US" altLang="zh-TW" sz="1200" dirty="0"/>
              <a:t> axis) test</a:t>
            </a:r>
          </a:p>
          <a:p>
            <a:pPr lvl="1">
              <a:lnSpc>
                <a:spcPct val="150000"/>
              </a:lnSpc>
            </a:pPr>
            <a:r>
              <a:rPr lang="en-US" altLang="zh-TW" sz="1200" dirty="0" smtClean="0"/>
              <a:t>waterproof/dustproof/X-ray proof</a:t>
            </a:r>
            <a:endParaRPr lang="en-US" altLang="zh-TW" sz="1200" dirty="0"/>
          </a:p>
        </p:txBody>
      </p:sp>
      <p:grpSp>
        <p:nvGrpSpPr>
          <p:cNvPr id="32" name="群組 31"/>
          <p:cNvGrpSpPr/>
          <p:nvPr/>
        </p:nvGrpSpPr>
        <p:grpSpPr>
          <a:xfrm>
            <a:off x="227966" y="1665987"/>
            <a:ext cx="8567885" cy="1689755"/>
            <a:chOff x="227966" y="1665987"/>
            <a:chExt cx="8567885" cy="1689755"/>
          </a:xfrm>
        </p:grpSpPr>
        <p:grpSp>
          <p:nvGrpSpPr>
            <p:cNvPr id="13" name="群組 12"/>
            <p:cNvGrpSpPr/>
            <p:nvPr/>
          </p:nvGrpSpPr>
          <p:grpSpPr>
            <a:xfrm>
              <a:off x="227966" y="1774592"/>
              <a:ext cx="1882695" cy="1581150"/>
              <a:chOff x="395536" y="1916832"/>
              <a:chExt cx="1882695" cy="158115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9064" y="1916832"/>
                <a:ext cx="1219200" cy="158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矩形 6"/>
              <p:cNvSpPr/>
              <p:nvPr/>
            </p:nvSpPr>
            <p:spPr>
              <a:xfrm>
                <a:off x="395536" y="3068960"/>
                <a:ext cx="1882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latin typeface="Calibri" pitchFamily="34" charset="0"/>
                    <a:ea typeface="Heiti TC Light"/>
                    <a:cs typeface="Heiti TC Light"/>
                    <a:sym typeface="Arial" pitchFamily="34" charset="0"/>
                  </a:rPr>
                  <a:t>S.M.A.R.T. support</a:t>
                </a:r>
                <a:endParaRPr lang="zh-TW" altLang="en-US" dirty="0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2222614" y="1774592"/>
              <a:ext cx="1426994" cy="1523875"/>
              <a:chOff x="2712958" y="1912475"/>
              <a:chExt cx="1426994" cy="152387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219" y="1912475"/>
                <a:ext cx="1228725" cy="150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矩形 10"/>
              <p:cNvSpPr/>
              <p:nvPr/>
            </p:nvSpPr>
            <p:spPr>
              <a:xfrm>
                <a:off x="2712958" y="3067018"/>
                <a:ext cx="14269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latin typeface="Calibri" pitchFamily="34" charset="0"/>
                    <a:sym typeface="Arial" pitchFamily="34" charset="0"/>
                  </a:rPr>
                  <a:t>Write Protect</a:t>
                </a:r>
                <a:endParaRPr lang="zh-TW" altLang="en-US" dirty="0"/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3743712" y="1766972"/>
              <a:ext cx="1936812" cy="1529080"/>
              <a:chOff x="4139952" y="1909212"/>
              <a:chExt cx="1936812" cy="1529080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14453" y="1909212"/>
                <a:ext cx="1209675" cy="151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矩形 16"/>
              <p:cNvSpPr/>
              <p:nvPr/>
            </p:nvSpPr>
            <p:spPr>
              <a:xfrm>
                <a:off x="4139952" y="3068960"/>
                <a:ext cx="1936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lang="en-US" altLang="zh-TW" dirty="0" smtClean="0">
                    <a:latin typeface="Calibri" pitchFamily="34" charset="0"/>
                    <a:sym typeface="Arial" pitchFamily="34" charset="0"/>
                  </a:rPr>
                  <a:t>Wide Temperature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5698269" y="1794004"/>
              <a:ext cx="1777923" cy="1502048"/>
              <a:chOff x="5962429" y="1936244"/>
              <a:chExt cx="1777923" cy="1502048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00192" y="1936244"/>
                <a:ext cx="1133475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矩形 17"/>
              <p:cNvSpPr/>
              <p:nvPr/>
            </p:nvSpPr>
            <p:spPr>
              <a:xfrm>
                <a:off x="5962429" y="3068960"/>
                <a:ext cx="1777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lang="en-US" altLang="zh-TW" dirty="0" smtClean="0">
                    <a:latin typeface="Calibri" pitchFamily="34" charset="0"/>
                    <a:sym typeface="Arial" pitchFamily="34" charset="0"/>
                  </a:rPr>
                  <a:t>Content Pre-load</a:t>
                </a:r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7586176" y="1665987"/>
              <a:ext cx="1209675" cy="1633493"/>
              <a:chOff x="7596336" y="1808227"/>
              <a:chExt cx="1209675" cy="1633493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96336" y="1808227"/>
                <a:ext cx="1209675" cy="157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7844367" y="3072388"/>
                <a:ext cx="688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lang="en-US" altLang="zh-TW" dirty="0" smtClean="0">
                    <a:latin typeface="Calibri" pitchFamily="34" charset="0"/>
                    <a:sym typeface="Arial" pitchFamily="34" charset="0"/>
                  </a:rPr>
                  <a:t>Erase</a:t>
                </a:r>
              </a:p>
            </p:txBody>
          </p:sp>
        </p:grpSp>
      </p:grpSp>
      <p:sp>
        <p:nvSpPr>
          <p:cNvPr id="34" name="矩形 33">
            <a:hlinkClick r:id="rId8"/>
          </p:cNvPr>
          <p:cNvSpPr/>
          <p:nvPr/>
        </p:nvSpPr>
        <p:spPr>
          <a:xfrm>
            <a:off x="108392" y="1628800"/>
            <a:ext cx="8856984" cy="2016224"/>
          </a:xfrm>
          <a:prstGeom prst="rect">
            <a:avLst/>
          </a:prstGeom>
          <a:solidFill>
            <a:schemeClr val="bg2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930" y="-13395"/>
            <a:ext cx="9161859" cy="6871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2"/>
          <p:cNvSpPr>
            <a:spLocks noGrp="1"/>
          </p:cNvSpPr>
          <p:nvPr>
            <p:ph type="title"/>
          </p:nvPr>
        </p:nvSpPr>
        <p:spPr>
          <a:xfrm>
            <a:off x="462111" y="1414230"/>
            <a:ext cx="8228707" cy="1400632"/>
          </a:xfrm>
        </p:spPr>
        <p:txBody>
          <a:bodyPr/>
          <a:lstStyle/>
          <a:p>
            <a:r>
              <a:rPr lang="en-US" altLang="zh-TW" sz="2800" dirty="0" smtClean="0"/>
              <a:t>High-Endurance </a:t>
            </a:r>
            <a:br>
              <a:rPr lang="en-US" altLang="zh-TW" sz="2800" dirty="0" smtClean="0"/>
            </a:br>
            <a:r>
              <a:rPr lang="en-US" altLang="zh-TW" sz="2800" dirty="0" smtClean="0"/>
              <a:t>microSDHC/XC Memory Card</a:t>
            </a:r>
            <a:endParaRPr lang="zh-TW" altLang="en-US" sz="2800" dirty="0" smtClean="0"/>
          </a:p>
        </p:txBody>
      </p:sp>
      <p:sp>
        <p:nvSpPr>
          <p:cNvPr id="10243" name="內容版面配置區 3"/>
          <p:cNvSpPr>
            <a:spLocks noGrp="1"/>
          </p:cNvSpPr>
          <p:nvPr>
            <p:ph idx="1"/>
          </p:nvPr>
        </p:nvSpPr>
        <p:spPr>
          <a:xfrm>
            <a:off x="471041" y="3197275"/>
            <a:ext cx="8228707" cy="359420"/>
          </a:xfrm>
        </p:spPr>
        <p:txBody>
          <a:bodyPr/>
          <a:lstStyle/>
          <a:p>
            <a:r>
              <a:rPr lang="en-US" altLang="zh-TW" sz="1700" b="1" dirty="0" smtClean="0">
                <a:latin typeface="Arial" pitchFamily="34" charset="0"/>
              </a:rPr>
              <a:t>Vertical Market Service Business Unit</a:t>
            </a:r>
            <a:endParaRPr lang="zh-TW" altLang="en-US" sz="1700" b="1" dirty="0" smtClean="0">
              <a:latin typeface="Arial" pitchFamily="34" charset="0"/>
            </a:endParaRPr>
          </a:p>
        </p:txBody>
      </p:sp>
      <p:sp>
        <p:nvSpPr>
          <p:cNvPr id="10244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471041" y="3552230"/>
            <a:ext cx="8201918" cy="303609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1700" b="1" dirty="0" smtClean="0">
                <a:latin typeface="Arial" pitchFamily="34" charset="0"/>
                <a:cs typeface="Arial Unicode MS" pitchFamily="34" charset="-120"/>
              </a:rPr>
              <a:t>March 2017</a:t>
            </a:r>
            <a:endParaRPr lang="zh-TW" altLang="en-US" sz="1700" b="1" dirty="0" smtClean="0">
              <a:latin typeface="Arial" pitchFamily="34" charset="0"/>
              <a:cs typeface="Arial Unicode MS" pitchFamily="34" charset="-120"/>
            </a:endParaRPr>
          </a:p>
          <a:p>
            <a:endParaRPr lang="zh-TW" altLang="en-US" sz="1700" b="1" dirty="0" smtClean="0">
              <a:cs typeface="Arial Unicode MS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2"/>
          <p:cNvSpPr>
            <a:spLocks noGrp="1"/>
          </p:cNvSpPr>
          <p:nvPr>
            <p:ph type="ctrTitle"/>
          </p:nvPr>
        </p:nvSpPr>
        <p:spPr>
          <a:xfrm>
            <a:off x="3407740" y="2011343"/>
            <a:ext cx="4961557" cy="45541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Agenda</a:t>
            </a:r>
            <a:endParaRPr lang="zh-TW" altLang="en-US" dirty="0" smtClean="0"/>
          </a:p>
        </p:txBody>
      </p:sp>
      <p:sp>
        <p:nvSpPr>
          <p:cNvPr id="11267" name="內容版面配置區 3"/>
          <p:cNvSpPr>
            <a:spLocks noGrp="1"/>
          </p:cNvSpPr>
          <p:nvPr>
            <p:ph sz="half" idx="1"/>
          </p:nvPr>
        </p:nvSpPr>
        <p:spPr>
          <a:xfrm>
            <a:off x="3205007" y="2598648"/>
            <a:ext cx="5113659" cy="1993256"/>
          </a:xfrm>
        </p:spPr>
        <p:txBody>
          <a:bodyPr/>
          <a:lstStyle/>
          <a:p>
            <a:pPr>
              <a:spcBef>
                <a:spcPts val="844"/>
              </a:spcBef>
              <a:buSzPct val="87000"/>
              <a:buFont typeface="Wingdings" pitchFamily="2" charset="2"/>
              <a:buChar char="n"/>
            </a:pPr>
            <a:r>
              <a:rPr lang="en-US" altLang="zh-TW" sz="2000" dirty="0" smtClean="0"/>
              <a:t>Application</a:t>
            </a:r>
            <a:r>
              <a:rPr lang="en-US" altLang="zh-TW" sz="2000" dirty="0" smtClean="0"/>
              <a:t>, Features and Specifications</a:t>
            </a:r>
          </a:p>
          <a:p>
            <a:pPr>
              <a:spcBef>
                <a:spcPts val="844"/>
              </a:spcBef>
              <a:buSzPct val="87000"/>
              <a:buFont typeface="Wingdings" pitchFamily="2" charset="2"/>
              <a:buChar char="n"/>
            </a:pPr>
            <a:r>
              <a:rPr lang="en-US" altLang="zh-TW" sz="2000" dirty="0" smtClean="0">
                <a:sym typeface="NeoSans" charset="0"/>
              </a:rPr>
              <a:t>Appendix</a:t>
            </a:r>
            <a:endParaRPr lang="en-US" altLang="zh-TW" dirty="0" smtClean="0">
              <a:ea typeface="新細明體" pitchFamily="18" charset="-120"/>
            </a:endParaRPr>
          </a:p>
          <a:p>
            <a:pPr>
              <a:buFont typeface="Arial" pitchFamily="34" charset="0"/>
              <a:buNone/>
            </a:pPr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abrina\Industrial Product\Embedded\PR - 新聞稿\microSD 128GB\microSDXC 128GB W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123" y="390158"/>
            <a:ext cx="1013604" cy="854608"/>
          </a:xfrm>
          <a:prstGeom prst="rect">
            <a:avLst/>
          </a:prstGeom>
          <a:noFill/>
        </p:spPr>
      </p:pic>
      <p:sp>
        <p:nvSpPr>
          <p:cNvPr id="4" name="標題 3"/>
          <p:cNvSpPr>
            <a:spLocks/>
          </p:cNvSpPr>
          <p:nvPr/>
        </p:nvSpPr>
        <p:spPr bwMode="auto">
          <a:xfrm>
            <a:off x="393743" y="678995"/>
            <a:ext cx="8228707" cy="622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>
              <a:tabLst>
                <a:tab pos="2713413" algn="l"/>
              </a:tabLst>
            </a:pPr>
            <a:r>
              <a:rPr lang="en-US" altLang="zh-TW" sz="3800" b="1" dirty="0" smtClean="0">
                <a:solidFill>
                  <a:srgbClr val="FF6600"/>
                </a:solidFill>
                <a:latin typeface="+mj-lt"/>
                <a:ea typeface="微軟正黑體" pitchFamily="34" charset="-120"/>
                <a:cs typeface="Heiti TC Light"/>
                <a:sym typeface="Arial" pitchFamily="34" charset="0"/>
              </a:rPr>
              <a:t>Why Industrial Card?</a:t>
            </a:r>
            <a:endParaRPr lang="en-US" altLang="zh-TW" sz="3800" b="1" dirty="0">
              <a:solidFill>
                <a:srgbClr val="FF6600"/>
              </a:solidFill>
              <a:latin typeface="+mj-lt"/>
              <a:ea typeface="微軟正黑體" pitchFamily="34" charset="-120"/>
              <a:cs typeface="Heiti TC Light"/>
              <a:sym typeface="Arial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22742" y="1776717"/>
          <a:ext cx="7344816" cy="3888431"/>
        </p:xfrm>
        <a:graphic>
          <a:graphicData uri="http://schemas.openxmlformats.org/drawingml/2006/table">
            <a:tbl>
              <a:tblPr/>
              <a:tblGrid>
                <a:gridCol w="2274452"/>
                <a:gridCol w="2407592"/>
                <a:gridCol w="2662772"/>
              </a:tblGrid>
              <a:tr h="376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Specification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Industrial Grade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Consumer Grade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Nand Flash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SLC/MLC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TLC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Endurance/ PE Cycle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60K/3K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&lt;300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BOM Control/PCN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YES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NO-built with whatever available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Reliability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High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Low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Longevity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Years by offering fixed BOM(P/N)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Constant solution Change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97357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Extended temp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Standard: -25~+85</a:t>
                      </a:r>
                      <a:b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Extended:-40~+85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0~70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SMART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Yes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No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FA support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Yes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No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6786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MTBF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&gt;3Million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N/A </a:t>
                      </a:r>
                    </a:p>
                  </a:txBody>
                  <a:tcPr marL="5525" marR="5525" marT="5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2"/>
          <p:cNvSpPr>
            <a:spLocks noGrp="1"/>
          </p:cNvSpPr>
          <p:nvPr>
            <p:ph type="ctrTitle"/>
          </p:nvPr>
        </p:nvSpPr>
        <p:spPr>
          <a:xfrm>
            <a:off x="3407740" y="2011343"/>
            <a:ext cx="4961557" cy="45541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Agenda</a:t>
            </a:r>
            <a:endParaRPr lang="zh-TW" altLang="en-US" dirty="0" smtClean="0"/>
          </a:p>
        </p:txBody>
      </p:sp>
      <p:sp>
        <p:nvSpPr>
          <p:cNvPr id="11267" name="內容版面配置區 3"/>
          <p:cNvSpPr>
            <a:spLocks noGrp="1"/>
          </p:cNvSpPr>
          <p:nvPr>
            <p:ph sz="half" idx="1"/>
          </p:nvPr>
        </p:nvSpPr>
        <p:spPr>
          <a:xfrm>
            <a:off x="3205007" y="2598648"/>
            <a:ext cx="5113659" cy="1993256"/>
          </a:xfrm>
        </p:spPr>
        <p:txBody>
          <a:bodyPr/>
          <a:lstStyle/>
          <a:p>
            <a:pPr>
              <a:spcBef>
                <a:spcPts val="844"/>
              </a:spcBef>
              <a:buSzPct val="87000"/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Trend and Needs</a:t>
            </a:r>
          </a:p>
          <a:p>
            <a:pPr>
              <a:spcBef>
                <a:spcPts val="844"/>
              </a:spcBef>
              <a:buSzPct val="87000"/>
              <a:buFont typeface="Wingdings" pitchFamily="2" charset="2"/>
              <a:buChar char="n"/>
            </a:pPr>
            <a:r>
              <a:rPr lang="en-US" altLang="zh-TW" sz="2000" dirty="0" smtClean="0"/>
              <a:t>Application, Features and Specifications</a:t>
            </a:r>
          </a:p>
          <a:p>
            <a:pPr>
              <a:spcBef>
                <a:spcPts val="844"/>
              </a:spcBef>
              <a:buSzPct val="87000"/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NeoSans" charset="0"/>
              </a:rPr>
              <a:t>Appendix</a:t>
            </a:r>
            <a:endParaRPr lang="en-US" altLang="zh-TW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None/>
            </a:pPr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/>
          </p:cNvSpPr>
          <p:nvPr/>
        </p:nvSpPr>
        <p:spPr bwMode="auto">
          <a:xfrm>
            <a:off x="393743" y="678995"/>
            <a:ext cx="8228707" cy="622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>
              <a:tabLst>
                <a:tab pos="2713413" algn="l"/>
              </a:tabLst>
            </a:pPr>
            <a:r>
              <a:rPr lang="en-US" altLang="zh-TW" sz="3800" b="1" dirty="0">
                <a:solidFill>
                  <a:srgbClr val="FF6600"/>
                </a:solidFill>
                <a:latin typeface="+mj-lt"/>
                <a:ea typeface="微軟正黑體" pitchFamily="34" charset="-120"/>
                <a:cs typeface="Heiti TC Light"/>
                <a:sym typeface="Arial" pitchFamily="34" charset="0"/>
              </a:rPr>
              <a:t>Applications</a:t>
            </a:r>
          </a:p>
        </p:txBody>
      </p:sp>
      <p:pic>
        <p:nvPicPr>
          <p:cNvPr id="25" name="Picture 2" descr="D:\Sabrina\Industrial Product\Embedded\PR - 新聞稿\microSD 128GB\microSDXC 128GB W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123" y="390158"/>
            <a:ext cx="1013604" cy="854608"/>
          </a:xfrm>
          <a:prstGeom prst="rect">
            <a:avLst/>
          </a:prstGeom>
          <a:noFill/>
        </p:spPr>
      </p:pic>
      <p:grpSp>
        <p:nvGrpSpPr>
          <p:cNvPr id="36" name="群組 35"/>
          <p:cNvGrpSpPr/>
          <p:nvPr/>
        </p:nvGrpSpPr>
        <p:grpSpPr>
          <a:xfrm>
            <a:off x="0" y="1402616"/>
            <a:ext cx="9144000" cy="4311972"/>
            <a:chOff x="0" y="1402616"/>
            <a:chExt cx="9144000" cy="4311972"/>
          </a:xfrm>
        </p:grpSpPr>
        <p:sp>
          <p:nvSpPr>
            <p:cNvPr id="28" name="矩形 27"/>
            <p:cNvSpPr/>
            <p:nvPr/>
          </p:nvSpPr>
          <p:spPr>
            <a:xfrm>
              <a:off x="0" y="1412776"/>
              <a:ext cx="9144000" cy="43018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4" name="Picture 2" descr="http://www.venuscomputers.pk/wp-content/uploads/2014/10/HP-DL380p-Gen8-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8704" y="4581128"/>
              <a:ext cx="3024336" cy="906069"/>
            </a:xfrm>
            <a:prstGeom prst="rect">
              <a:avLst/>
            </a:prstGeom>
            <a:noFill/>
          </p:spPr>
        </p:pic>
        <p:pic>
          <p:nvPicPr>
            <p:cNvPr id="10242" name="Picture 2" descr="http://cdn.shopify.com/s/files/1/0763/9807/products/1440FrontPage_1024x1024.jpg?v=147849360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944" y="1522368"/>
              <a:ext cx="1908408" cy="1908408"/>
            </a:xfrm>
            <a:prstGeom prst="rect">
              <a:avLst/>
            </a:prstGeom>
            <a:noFill/>
          </p:spPr>
        </p:pic>
        <p:pic>
          <p:nvPicPr>
            <p:cNvPr id="10246" name="Picture 6" descr="https://www.seeingmachines.com/wp-content/uploads/2016/10/intro-applications-fleet2-1920x800.jpg"/>
            <p:cNvPicPr>
              <a:picLocks noChangeAspect="1" noChangeArrowheads="1"/>
            </p:cNvPicPr>
            <p:nvPr/>
          </p:nvPicPr>
          <p:blipFill>
            <a:blip r:embed="rId5" cstate="print"/>
            <a:srcRect l="19657" r="20679"/>
            <a:stretch>
              <a:fillRect/>
            </a:stretch>
          </p:blipFill>
          <p:spPr bwMode="auto">
            <a:xfrm>
              <a:off x="0" y="3573016"/>
              <a:ext cx="3059832" cy="2136843"/>
            </a:xfrm>
            <a:prstGeom prst="rect">
              <a:avLst/>
            </a:prstGeom>
            <a:noFill/>
          </p:spPr>
        </p:pic>
        <p:pic>
          <p:nvPicPr>
            <p:cNvPr id="10250" name="Picture 10" descr="http://thestickershop.co.uk/image/cache/catalog/vehicle/TSSCS027-in-car-camera-recording-black-50x44-800x800.jpg"/>
            <p:cNvPicPr>
              <a:picLocks noChangeAspect="1" noChangeArrowheads="1"/>
            </p:cNvPicPr>
            <p:nvPr/>
          </p:nvPicPr>
          <p:blipFill>
            <a:blip r:embed="rId6" cstate="print"/>
            <a:srcRect l="11972" t="7482" r="55105" b="55105"/>
            <a:stretch>
              <a:fillRect/>
            </a:stretch>
          </p:blipFill>
          <p:spPr bwMode="auto">
            <a:xfrm>
              <a:off x="179512" y="3645024"/>
              <a:ext cx="380202" cy="4320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52" name="Picture 12" descr="http://www.iglou.com/wp-content/uploads/2012/10/photodune-2392898-server-m.jpg"/>
            <p:cNvPicPr>
              <a:picLocks noChangeAspect="1" noChangeArrowheads="1"/>
            </p:cNvPicPr>
            <p:nvPr/>
          </p:nvPicPr>
          <p:blipFill>
            <a:blip r:embed="rId7" cstate="print"/>
            <a:srcRect l="4348" r="3154"/>
            <a:stretch>
              <a:fillRect/>
            </a:stretch>
          </p:blipFill>
          <p:spPr bwMode="auto">
            <a:xfrm>
              <a:off x="3013532" y="3579547"/>
              <a:ext cx="2963903" cy="2134962"/>
            </a:xfrm>
            <a:prstGeom prst="rect">
              <a:avLst/>
            </a:prstGeom>
            <a:noFill/>
          </p:spPr>
        </p:pic>
        <p:pic>
          <p:nvPicPr>
            <p:cNvPr id="10254" name="Picture 14" descr="http://si.wsj.net/public/resources/images/BN-MV842_ptech0_H_20160301101526.jpg"/>
            <p:cNvPicPr>
              <a:picLocks noChangeAspect="1" noChangeArrowheads="1"/>
            </p:cNvPicPr>
            <p:nvPr/>
          </p:nvPicPr>
          <p:blipFill>
            <a:blip r:embed="rId8" cstate="print"/>
            <a:srcRect l="6667" r="995" b="186"/>
            <a:stretch>
              <a:fillRect/>
            </a:stretch>
          </p:blipFill>
          <p:spPr bwMode="auto">
            <a:xfrm>
              <a:off x="3015764" y="1415316"/>
              <a:ext cx="2996396" cy="2157700"/>
            </a:xfrm>
            <a:prstGeom prst="rect">
              <a:avLst/>
            </a:prstGeom>
            <a:noFill/>
          </p:spPr>
        </p:pic>
        <p:pic>
          <p:nvPicPr>
            <p:cNvPr id="10244" name="Picture 4" descr="http://www.coastalvirginiamag.com/surveillance%20camer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61360" y="1402616"/>
              <a:ext cx="3168000" cy="2179016"/>
            </a:xfrm>
            <a:prstGeom prst="rect">
              <a:avLst/>
            </a:prstGeom>
            <a:noFill/>
          </p:spPr>
        </p:pic>
      </p:grpSp>
      <p:grpSp>
        <p:nvGrpSpPr>
          <p:cNvPr id="61" name="群組 60"/>
          <p:cNvGrpSpPr/>
          <p:nvPr/>
        </p:nvGrpSpPr>
        <p:grpSpPr>
          <a:xfrm>
            <a:off x="0" y="1411888"/>
            <a:ext cx="9144000" cy="4323908"/>
            <a:chOff x="0" y="1400840"/>
            <a:chExt cx="9144000" cy="4323908"/>
          </a:xfrm>
        </p:grpSpPr>
        <p:grpSp>
          <p:nvGrpSpPr>
            <p:cNvPr id="62" name="群組 36"/>
            <p:cNvGrpSpPr/>
            <p:nvPr/>
          </p:nvGrpSpPr>
          <p:grpSpPr>
            <a:xfrm>
              <a:off x="0" y="1412776"/>
              <a:ext cx="9144000" cy="4311972"/>
              <a:chOff x="0" y="1402616"/>
              <a:chExt cx="9144000" cy="4311972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0" y="1412776"/>
                <a:ext cx="9144000" cy="4301812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65" name="Picture 2" descr="http://www.venuscomputers.pk/wp-content/uploads/2014/10/HP-DL380p-Gen8-Server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58704" y="4581128"/>
                <a:ext cx="3024336" cy="906069"/>
              </a:xfrm>
              <a:prstGeom prst="rect">
                <a:avLst/>
              </a:prstGeom>
              <a:noFill/>
            </p:spPr>
          </p:pic>
          <p:pic>
            <p:nvPicPr>
              <p:cNvPr id="66" name="Picture 2" descr="http://cdn.shopify.com/s/files/1/0763/9807/products/1440FrontPage_1024x1024.jpg?v=147849360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1560" y="1607592"/>
                <a:ext cx="1877928" cy="1877928"/>
              </a:xfrm>
              <a:prstGeom prst="rect">
                <a:avLst/>
              </a:prstGeom>
              <a:noFill/>
            </p:spPr>
          </p:pic>
          <p:pic>
            <p:nvPicPr>
              <p:cNvPr id="67" name="Picture 6" descr="https://www.seeingmachines.com/wp-content/uploads/2016/10/intro-applications-fleet2-1920x80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9657" r="20679"/>
              <a:stretch>
                <a:fillRect/>
              </a:stretch>
            </p:blipFill>
            <p:spPr bwMode="auto">
              <a:xfrm>
                <a:off x="0" y="3573016"/>
                <a:ext cx="3059832" cy="2136843"/>
              </a:xfrm>
              <a:prstGeom prst="rect">
                <a:avLst/>
              </a:prstGeom>
              <a:noFill/>
            </p:spPr>
          </p:pic>
          <p:pic>
            <p:nvPicPr>
              <p:cNvPr id="68" name="Picture 10" descr="http://thestickershop.co.uk/image/cache/catalog/vehicle/TSSCS027-in-car-camera-recording-black-50x44-800x800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1972" t="7482" r="55105" b="55105"/>
              <a:stretch>
                <a:fillRect/>
              </a:stretch>
            </p:blipFill>
            <p:spPr bwMode="auto">
              <a:xfrm>
                <a:off x="179512" y="3645024"/>
                <a:ext cx="380202" cy="4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69" name="Picture 12" descr="http://www.iglou.com/wp-content/uploads/2012/10/photodune-2392898-server-m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348" r="3154"/>
              <a:stretch>
                <a:fillRect/>
              </a:stretch>
            </p:blipFill>
            <p:spPr bwMode="auto">
              <a:xfrm>
                <a:off x="3013532" y="3579547"/>
                <a:ext cx="2963903" cy="2134962"/>
              </a:xfrm>
              <a:prstGeom prst="rect">
                <a:avLst/>
              </a:prstGeom>
              <a:noFill/>
            </p:spPr>
          </p:pic>
          <p:pic>
            <p:nvPicPr>
              <p:cNvPr id="70" name="Picture 14" descr="http://si.wsj.net/public/resources/images/BN-MV842_ptech0_H_20160301101526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6667" r="995" b="186"/>
              <a:stretch>
                <a:fillRect/>
              </a:stretch>
            </p:blipFill>
            <p:spPr bwMode="auto">
              <a:xfrm>
                <a:off x="3015764" y="1415316"/>
                <a:ext cx="2996396" cy="2157700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http://www.coastalvirginiamag.com/surveillance%20camera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961360" y="1402616"/>
                <a:ext cx="3168000" cy="2179016"/>
              </a:xfrm>
              <a:prstGeom prst="rect">
                <a:avLst/>
              </a:prstGeom>
              <a:noFill/>
            </p:spPr>
          </p:pic>
        </p:grpSp>
        <p:sp>
          <p:nvSpPr>
            <p:cNvPr id="63" name="矩形 62"/>
            <p:cNvSpPr/>
            <p:nvPr/>
          </p:nvSpPr>
          <p:spPr>
            <a:xfrm>
              <a:off x="0" y="1400840"/>
              <a:ext cx="9144000" cy="4320000"/>
            </a:xfrm>
            <a:prstGeom prst="rect">
              <a:avLst/>
            </a:prstGeom>
            <a:solidFill>
              <a:schemeClr val="accent1">
                <a:lumMod val="1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2" name="矩形 71"/>
          <p:cNvSpPr/>
          <p:nvPr/>
        </p:nvSpPr>
        <p:spPr>
          <a:xfrm rot="16200000">
            <a:off x="4116304" y="1767276"/>
            <a:ext cx="756000" cy="2952000"/>
          </a:xfrm>
          <a:prstGeom prst="rect">
            <a:avLst/>
          </a:prstGeom>
          <a:solidFill>
            <a:schemeClr val="accent1">
              <a:lumMod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 rot="16200000">
            <a:off x="7174312" y="188776"/>
            <a:ext cx="756000" cy="3204000"/>
          </a:xfrm>
          <a:prstGeom prst="rect">
            <a:avLst/>
          </a:prstGeom>
          <a:solidFill>
            <a:schemeClr val="accent1">
              <a:lumMod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 rot="16200000">
            <a:off x="7191676" y="2374680"/>
            <a:ext cx="761608" cy="3204000"/>
          </a:xfrm>
          <a:prstGeom prst="rect">
            <a:avLst/>
          </a:prstGeom>
          <a:solidFill>
            <a:schemeClr val="accent1">
              <a:lumMod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 rot="16200000">
            <a:off x="4176236" y="3968780"/>
            <a:ext cx="575176" cy="2952000"/>
          </a:xfrm>
          <a:prstGeom prst="rect">
            <a:avLst/>
          </a:prstGeom>
          <a:solidFill>
            <a:schemeClr val="accent1">
              <a:lumMod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 rot="16200000">
            <a:off x="1134000" y="2461876"/>
            <a:ext cx="756000" cy="3024000"/>
          </a:xfrm>
          <a:prstGeom prst="rect">
            <a:avLst/>
          </a:prstGeom>
          <a:solidFill>
            <a:schemeClr val="accent1">
              <a:lumMod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8" name="矩形 77"/>
          <p:cNvSpPr/>
          <p:nvPr/>
        </p:nvSpPr>
        <p:spPr>
          <a:xfrm rot="16200000">
            <a:off x="1223968" y="188808"/>
            <a:ext cx="576064" cy="3024000"/>
          </a:xfrm>
          <a:prstGeom prst="rect">
            <a:avLst/>
          </a:prstGeom>
          <a:solidFill>
            <a:schemeClr val="accent1">
              <a:lumMod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535242" y="1474329"/>
            <a:ext cx="2051902" cy="48041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lnSpc>
                <a:spcPct val="150000"/>
              </a:lnSpc>
            </a:pPr>
            <a:r>
              <a:rPr lang="en-US" altLang="zh-TW" b="1" dirty="0">
                <a:solidFill>
                  <a:schemeClr val="bg1"/>
                </a:solidFill>
              </a:rPr>
              <a:t>Storage in </a:t>
            </a:r>
            <a:r>
              <a:rPr lang="en-US" altLang="zh-TW" b="1" dirty="0" smtClean="0">
                <a:solidFill>
                  <a:schemeClr val="bg1"/>
                </a:solidFill>
              </a:rPr>
              <a:t>DVR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565240" y="3717032"/>
            <a:ext cx="19994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</a:rPr>
              <a:t>Server for IOT</a:t>
            </a:r>
          </a:p>
        </p:txBody>
      </p:sp>
      <p:sp>
        <p:nvSpPr>
          <p:cNvPr id="81" name="矩形 80"/>
          <p:cNvSpPr/>
          <p:nvPr/>
        </p:nvSpPr>
        <p:spPr>
          <a:xfrm>
            <a:off x="3171592" y="2996952"/>
            <a:ext cx="270683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093" indent="-241093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</a:rPr>
              <a:t>Video capturing device</a:t>
            </a:r>
          </a:p>
        </p:txBody>
      </p:sp>
      <p:sp>
        <p:nvSpPr>
          <p:cNvPr id="82" name="矩形 81"/>
          <p:cNvSpPr/>
          <p:nvPr/>
        </p:nvSpPr>
        <p:spPr>
          <a:xfrm>
            <a:off x="6110074" y="1542465"/>
            <a:ext cx="29161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093" indent="-241093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</a:rPr>
              <a:t>Control /</a:t>
            </a:r>
            <a:r>
              <a:rPr lang="en-US" altLang="zh-TW" b="1" dirty="0" smtClean="0">
                <a:solidFill>
                  <a:srgbClr val="99FF33"/>
                </a:solidFill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</a:rPr>
              <a:t>monitor system</a:t>
            </a:r>
          </a:p>
        </p:txBody>
      </p:sp>
      <p:sp>
        <p:nvSpPr>
          <p:cNvPr id="83" name="矩形 82"/>
          <p:cNvSpPr/>
          <p:nvPr/>
        </p:nvSpPr>
        <p:spPr>
          <a:xfrm>
            <a:off x="676290" y="3696712"/>
            <a:ext cx="214680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093" indent="-241093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</a:rPr>
              <a:t>In-Vehicle System</a:t>
            </a:r>
          </a:p>
        </p:txBody>
      </p:sp>
      <p:sp>
        <p:nvSpPr>
          <p:cNvPr id="84" name="矩形 83"/>
          <p:cNvSpPr/>
          <p:nvPr/>
        </p:nvSpPr>
        <p:spPr>
          <a:xfrm>
            <a:off x="4004320" y="5186784"/>
            <a:ext cx="90281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093" indent="-241093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37" name="矩形 36"/>
          <p:cNvSpPr/>
          <p:nvPr/>
        </p:nvSpPr>
        <p:spPr>
          <a:xfrm>
            <a:off x="1339136" y="5805264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SzPct val="171000"/>
            </a:pPr>
            <a:r>
              <a:rPr lang="en-US" altLang="zh-TW" sz="1200" dirty="0" smtClean="0">
                <a:latin typeface="Arial" pitchFamily="34" charset="0"/>
                <a:ea typeface="Heiti TC Light"/>
                <a:cs typeface="Arial" pitchFamily="34" charset="0"/>
                <a:sym typeface="Arial" pitchFamily="34" charset="0"/>
              </a:rPr>
              <a:t>Suitable for Digital Signage, Transportation, Medical, POS, Surveillance, Video solution </a:t>
            </a:r>
            <a:endParaRPr lang="zh-TW" altLang="en-US" sz="1200" dirty="0" smtClean="0">
              <a:latin typeface="Arial" pitchFamily="34" charset="0"/>
              <a:ea typeface="Heiti TC Light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abrina\Industrial Product\Embedded\PR - 新聞稿\microSD 128GB\microSDXC 128GB W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555822"/>
            <a:ext cx="1584176" cy="1335679"/>
          </a:xfrm>
          <a:prstGeom prst="rect">
            <a:avLst/>
          </a:prstGeom>
          <a:noFill/>
        </p:spPr>
      </p:pic>
      <p:sp>
        <p:nvSpPr>
          <p:cNvPr id="4" name="標題 3"/>
          <p:cNvSpPr>
            <a:spLocks/>
          </p:cNvSpPr>
          <p:nvPr/>
        </p:nvSpPr>
        <p:spPr bwMode="auto">
          <a:xfrm>
            <a:off x="393743" y="678995"/>
            <a:ext cx="8228707" cy="622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>
              <a:tabLst>
                <a:tab pos="2713413" algn="l"/>
              </a:tabLst>
            </a:pPr>
            <a:r>
              <a:rPr lang="en-US" altLang="zh-TW" sz="3800" b="1" dirty="0" smtClean="0">
                <a:solidFill>
                  <a:srgbClr val="FF6600"/>
                </a:solidFill>
                <a:latin typeface="+mj-lt"/>
                <a:ea typeface="微軟正黑體" pitchFamily="34" charset="-120"/>
                <a:cs typeface="Heiti TC Light"/>
                <a:sym typeface="Arial" pitchFamily="34" charset="0"/>
              </a:rPr>
              <a:t>Features</a:t>
            </a:r>
            <a:endParaRPr lang="en-US" altLang="zh-TW" sz="3800" b="1" dirty="0">
              <a:solidFill>
                <a:srgbClr val="FF6600"/>
              </a:solidFill>
              <a:latin typeface="+mj-lt"/>
              <a:ea typeface="微軟正黑體" pitchFamily="34" charset="-120"/>
              <a:cs typeface="Heiti TC Light"/>
              <a:sym typeface="Arial" pitchFamily="34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499244" y="1564325"/>
            <a:ext cx="6033196" cy="1470252"/>
            <a:chOff x="2267744" y="1515125"/>
            <a:chExt cx="6033196" cy="1470252"/>
          </a:xfrm>
        </p:grpSpPr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2267744" y="1515125"/>
              <a:ext cx="316835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High-endurance</a:t>
              </a:r>
            </a:p>
            <a:p>
              <a:pPr marR="0" lvl="0" indent="0" fontAlgn="base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High-reliability Assurance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2348769" y="2163197"/>
              <a:ext cx="5796000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8" name="Picture 4" descr="https://static1.squarespace.com/static/5668adbd0ab3777a228bbd42/t/566b203a25981d5723aaaee5/1449861208150/ECSPT-Logo-Icon-RGB-Teal-01.jpg?format=1500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235205"/>
              <a:ext cx="864096" cy="432048"/>
            </a:xfrm>
            <a:prstGeom prst="rect">
              <a:avLst/>
            </a:prstGeom>
            <a:noFill/>
          </p:spPr>
        </p:pic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3145973" y="2185158"/>
              <a:ext cx="5154967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180000" fontAlgn="base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</a:pPr>
              <a:r>
                <a:rPr lang="en-US" altLang="zh-TW" sz="1200" dirty="0" smtClean="0"/>
                <a:t>Provide up to 20,000hrs of Full HD video recording(128GB)</a:t>
              </a:r>
            </a:p>
            <a:p>
              <a:pPr indent="180000" fontAlgn="base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</a:pPr>
              <a:r>
                <a:rPr lang="en-US" altLang="zh-TW" sz="1200" dirty="0" smtClean="0"/>
                <a:t>Store 32 hours of video footage with automatic write-over (128GB)</a:t>
              </a:r>
            </a:p>
            <a:p>
              <a:pPr indent="180000" fontAlgn="base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</a:pPr>
              <a:r>
                <a:rPr lang="en-US" altLang="zh-TW" sz="1200" dirty="0" smtClean="0"/>
                <a:t>8-128GB with CL10 writing reach the speed to shoot FHD (1080P)</a:t>
              </a:r>
              <a:endParaRPr kumimoji="1" lang="en-US" altLang="zh-TW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499244" y="3759780"/>
            <a:ext cx="5076008" cy="1530645"/>
            <a:chOff x="2267744" y="3842571"/>
            <a:chExt cx="5076008" cy="1530645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2267744" y="3842571"/>
              <a:ext cx="3744416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600"/>
                </a:spcBef>
                <a:spcAft>
                  <a:spcPct val="0"/>
                </a:spcAft>
              </a:pPr>
              <a:r>
                <a:rPr kumimoji="1" lang="en-US" altLang="zh-TW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Improved speed</a:t>
              </a:r>
            </a:p>
            <a:p>
              <a:pPr fontAlgn="base">
                <a:spcBef>
                  <a:spcPts val="600"/>
                </a:spcBef>
                <a:spcAft>
                  <a:spcPct val="0"/>
                </a:spcAft>
              </a:pPr>
              <a:r>
                <a:rPr kumimoji="1" lang="en-US" altLang="zh-TW" sz="1400" b="1" dirty="0" smtClean="0"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Enhanced Access Performance</a:t>
              </a:r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2339752" y="4514847"/>
              <a:ext cx="5004000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52" name="Picture 8" descr="http://www.iconsfind.com/wp-content/uploads/2015/10/20151012_561baa10b0d4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752" y="4581128"/>
              <a:ext cx="792088" cy="792088"/>
            </a:xfrm>
            <a:prstGeom prst="rect">
              <a:avLst/>
            </a:prstGeom>
            <a:noFill/>
          </p:spPr>
        </p:pic>
        <p:sp>
          <p:nvSpPr>
            <p:cNvPr id="26" name="矩形 25"/>
            <p:cNvSpPr/>
            <p:nvPr/>
          </p:nvSpPr>
          <p:spPr>
            <a:xfrm>
              <a:off x="3160106" y="4537386"/>
              <a:ext cx="4055598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80000" fontAlgn="base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</a:pPr>
              <a:r>
                <a:rPr lang="en-US" altLang="zh-TW" sz="1200" dirty="0" smtClean="0"/>
                <a:t>Feature Ultra High Speed Class 3 (U3) specification</a:t>
              </a:r>
            </a:p>
            <a:p>
              <a:pPr indent="180000" fontAlgn="base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</a:pPr>
              <a:r>
                <a:rPr lang="en-US" altLang="zh-TW" sz="1200" dirty="0" smtClean="0"/>
                <a:t>Maximum read/write speed of 75/65MB per second</a:t>
              </a:r>
            </a:p>
            <a:p>
              <a:pPr indent="180000" fontAlgn="base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</a:pPr>
              <a:r>
                <a:rPr lang="en-US" altLang="zh-TW" sz="1200" dirty="0" smtClean="0"/>
                <a:t>Support ECC to increase data accuracy and integrity. </a:t>
              </a:r>
              <a:endParaRPr lang="zh-TW" altLang="en-US" sz="1200" dirty="0" smtClean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1043608" y="5795104"/>
            <a:ext cx="81369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" dirty="0" smtClean="0"/>
              <a:t>*</a:t>
            </a:r>
            <a:r>
              <a:rPr lang="en-US" altLang="zh-TW" sz="700" dirty="0" smtClean="0">
                <a:latin typeface="微軟正黑體" panose="020B0604030504040204" pitchFamily="34" charset="-120"/>
                <a:cs typeface="SimSun" panose="02010600030101010101" pitchFamily="2" charset="-122"/>
              </a:rPr>
              <a:t>DVR recording in</a:t>
            </a:r>
            <a:r>
              <a:rPr lang="zh-TW" altLang="zh-TW" sz="700" dirty="0" smtClean="0">
                <a:latin typeface="新細明體" panose="02020500000000000000" pitchFamily="18" charset="-120"/>
                <a:ea typeface="微軟正黑體" panose="020B0604030504040204" pitchFamily="34" charset="-120"/>
                <a:cs typeface="SimSun" panose="02010600030101010101" pitchFamily="2" charset="-122"/>
              </a:rPr>
              <a:t>“</a:t>
            </a:r>
            <a:r>
              <a:rPr lang="en-US" altLang="zh-TW" sz="700" dirty="0" smtClean="0">
                <a:latin typeface="微軟正黑體" panose="020B0604030504040204" pitchFamily="34" charset="-120"/>
                <a:cs typeface="SimSun" panose="02010600030101010101" pitchFamily="2" charset="-122"/>
              </a:rPr>
              <a:t>30Fps full HD</a:t>
            </a:r>
            <a:r>
              <a:rPr lang="zh-TW" altLang="zh-TW" sz="700" dirty="0" smtClean="0">
                <a:latin typeface="新細明體" panose="02020500000000000000" pitchFamily="18" charset="-120"/>
                <a:ea typeface="微軟正黑體" panose="020B0604030504040204" pitchFamily="34" charset="-120"/>
                <a:cs typeface="SimSun" panose="02010600030101010101" pitchFamily="2" charset="-122"/>
              </a:rPr>
              <a:t>”</a:t>
            </a:r>
            <a:r>
              <a:rPr lang="en-US" altLang="zh-TW" sz="700" dirty="0" smtClean="0">
                <a:latin typeface="新細明體" panose="02020500000000000000" pitchFamily="18" charset="-120"/>
                <a:ea typeface="微軟正黑體" panose="020B0604030504040204" pitchFamily="34" charset="-120"/>
                <a:cs typeface="SimSun" panose="02010600030101010101" pitchFamily="2" charset="-122"/>
              </a:rPr>
              <a:t>=</a:t>
            </a:r>
            <a:r>
              <a:rPr lang="en-US" altLang="zh-TW" sz="700" dirty="0" smtClean="0">
                <a:latin typeface="微軟正黑體" panose="020B0604030504040204" pitchFamily="34" charset="-120"/>
                <a:cs typeface="SimSun" panose="02010600030101010101" pitchFamily="2" charset="-122"/>
              </a:rPr>
              <a:t> FHD 1920x1080 = 1080p mode normally requiring write speed of SD\</a:t>
            </a:r>
            <a:r>
              <a:rPr lang="en-US" altLang="zh-TW" sz="700" dirty="0" err="1" smtClean="0">
                <a:latin typeface="微軟正黑體" panose="020B0604030504040204" pitchFamily="34" charset="-120"/>
                <a:cs typeface="SimSun" panose="02010600030101010101" pitchFamily="2" charset="-122"/>
              </a:rPr>
              <a:t>microSD</a:t>
            </a:r>
            <a:r>
              <a:rPr lang="en-US" altLang="zh-TW" sz="700" dirty="0" smtClean="0">
                <a:latin typeface="微軟正黑體" panose="020B0604030504040204" pitchFamily="34" charset="-120"/>
                <a:cs typeface="SimSun" panose="02010600030101010101" pitchFamily="2" charset="-122"/>
              </a:rPr>
              <a:t> card reaches 25Mb/s </a:t>
            </a:r>
            <a:r>
              <a:rPr lang="zh-CN" altLang="zh-TW" sz="700" dirty="0" smtClean="0">
                <a:latin typeface="新細明體" panose="02020500000000000000" pitchFamily="18" charset="-120"/>
                <a:ea typeface="微軟正黑體" panose="020B0604030504040204" pitchFamily="34" charset="-120"/>
                <a:cs typeface="SimSun" panose="02010600030101010101" pitchFamily="2" charset="-122"/>
              </a:rPr>
              <a:t>（</a:t>
            </a:r>
            <a:r>
              <a:rPr lang="en-US" altLang="zh-TW" sz="700" dirty="0" smtClean="0">
                <a:latin typeface="微軟正黑體" panose="020B0604030504040204" pitchFamily="34" charset="-120"/>
                <a:cs typeface="SimSun" panose="02010600030101010101" pitchFamily="2" charset="-122"/>
              </a:rPr>
              <a:t>megabit per second </a:t>
            </a:r>
            <a:r>
              <a:rPr lang="zh-TW" altLang="zh-TW" sz="700" dirty="0" smtClean="0">
                <a:latin typeface="新細明體" panose="02020500000000000000" pitchFamily="18" charset="-120"/>
                <a:ea typeface="微軟正黑體" panose="020B0604030504040204" pitchFamily="34" charset="-120"/>
                <a:cs typeface="SimSun" panose="02010600030101010101" pitchFamily="2" charset="-122"/>
              </a:rPr>
              <a:t>）</a:t>
            </a:r>
            <a:endParaRPr lang="zh-TW" altLang="zh-TW" sz="700" dirty="0" smtClean="0">
              <a:latin typeface="新細明體" panose="02020500000000000000" pitchFamily="18" charset="-120"/>
              <a:cs typeface="SimSun" panose="02010600030101010101" pitchFamily="2" charset="-122"/>
            </a:endParaRPr>
          </a:p>
          <a:p>
            <a:r>
              <a:rPr lang="en-US" altLang="zh-TW" sz="700" dirty="0" smtClean="0">
                <a:latin typeface="微軟正黑體" panose="020B0604030504040204" pitchFamily="34" charset="-120"/>
                <a:cs typeface="SimSun" panose="02010600030101010101" pitchFamily="2" charset="-122"/>
              </a:rPr>
              <a:t>( this requirement may vary from different DVRs, due to they have their own compression techs and different functions\modes\features; generally </a:t>
            </a:r>
            <a:r>
              <a:rPr lang="en-US" altLang="zh-TW" sz="700" dirty="0" err="1" smtClean="0">
                <a:latin typeface="微軟正黑體" panose="020B0604030504040204" pitchFamily="34" charset="-120"/>
                <a:cs typeface="SimSun" panose="02010600030101010101" pitchFamily="2" charset="-122"/>
              </a:rPr>
              <a:t>microSD</a:t>
            </a:r>
            <a:r>
              <a:rPr lang="en-US" altLang="zh-TW" sz="700" dirty="0" smtClean="0">
                <a:latin typeface="微軟正黑體" panose="020B0604030504040204" pitchFamily="34" charset="-120"/>
                <a:cs typeface="SimSun" panose="02010600030101010101" pitchFamily="2" charset="-122"/>
              </a:rPr>
              <a:t> are applied on Car DVRs( car recorders ) and most of them take less than 25Mb/s ) </a:t>
            </a:r>
            <a:endParaRPr lang="zh-TW" altLang="zh-TW" sz="700" dirty="0">
              <a:latin typeface="新細明體" panose="02020500000000000000" pitchFamily="18" charset="-120"/>
              <a:cs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/>
          </p:cNvSpPr>
          <p:nvPr/>
        </p:nvSpPr>
        <p:spPr bwMode="auto">
          <a:xfrm>
            <a:off x="393743" y="678995"/>
            <a:ext cx="8228707" cy="622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>
              <a:tabLst>
                <a:tab pos="2713413" algn="l"/>
              </a:tabLst>
            </a:pPr>
            <a:r>
              <a:rPr lang="en-US" altLang="zh-TW" sz="3800" b="1" dirty="0" err="1" smtClean="0">
                <a:solidFill>
                  <a:srgbClr val="FF66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 pitchFamily="34" charset="0"/>
              </a:rPr>
              <a:t>microSDXC</a:t>
            </a:r>
            <a:r>
              <a:rPr lang="en-US" altLang="zh-TW" sz="3800" b="1" dirty="0" smtClean="0">
                <a:solidFill>
                  <a:srgbClr val="FF66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 pitchFamily="34" charset="0"/>
              </a:rPr>
              <a:t> H1-M Spec.</a:t>
            </a:r>
            <a:endParaRPr lang="en-US" altLang="zh-TW" sz="3800" b="1" dirty="0">
              <a:solidFill>
                <a:srgbClr val="FF66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Picture 2" descr="D:\Sabrina\Industrial Product\Embedded\PR - 新聞稿\microSD 128GB\microSDXC 128GB W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123" y="390158"/>
            <a:ext cx="1013604" cy="854608"/>
          </a:xfrm>
          <a:prstGeom prst="rect">
            <a:avLst/>
          </a:prstGeom>
          <a:noFill/>
        </p:spPr>
      </p:pic>
      <p:graphicFrame>
        <p:nvGraphicFramePr>
          <p:cNvPr id="6" name="Group 225"/>
          <p:cNvGraphicFramePr>
            <a:graphicFrameLocks noGrp="1"/>
          </p:cNvGraphicFramePr>
          <p:nvPr/>
        </p:nvGraphicFramePr>
        <p:xfrm>
          <a:off x="1475656" y="1868665"/>
          <a:ext cx="5849174" cy="3758551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2752830"/>
                <a:gridCol w="3096344"/>
              </a:tblGrid>
              <a:tr h="584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Interface 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SD/SPI mode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8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Capacity 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128GB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Arial" pitchFamily="34" charset="0"/>
                        </a:rPr>
                        <a:t>BCH ECC (per 1K byte)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42bit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Arial" pitchFamily="34" charset="0"/>
                        </a:rPr>
                        <a:t>NAND Support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To 15 MLC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新細明體" pitchFamily="18" charset="-12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Arial" pitchFamily="34" charset="0"/>
                        </a:rPr>
                        <a:t>R/W (MB/sec)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75/65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Random 4KB Read (IOPS)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Random 4KB Write (IOPS)</a:t>
                      </a:r>
                      <a:endParaRPr kumimoji="1" lang="en-US" altLang="zh-TW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1653/44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Arial" pitchFamily="34" charset="0"/>
                        </a:rPr>
                        <a:t>Wide Temp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-40℃ ~ 85℃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2"/>
          <p:cNvSpPr>
            <a:spLocks noGrp="1"/>
          </p:cNvSpPr>
          <p:nvPr>
            <p:ph type="ctrTitle"/>
          </p:nvPr>
        </p:nvSpPr>
        <p:spPr>
          <a:xfrm>
            <a:off x="3407740" y="2011343"/>
            <a:ext cx="4961557" cy="45541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Agenda</a:t>
            </a:r>
            <a:endParaRPr lang="zh-TW" altLang="en-US" dirty="0" smtClean="0"/>
          </a:p>
        </p:txBody>
      </p:sp>
      <p:sp>
        <p:nvSpPr>
          <p:cNvPr id="11267" name="內容版面配置區 3"/>
          <p:cNvSpPr>
            <a:spLocks noGrp="1"/>
          </p:cNvSpPr>
          <p:nvPr>
            <p:ph sz="half" idx="1"/>
          </p:nvPr>
        </p:nvSpPr>
        <p:spPr>
          <a:xfrm>
            <a:off x="3205007" y="2598648"/>
            <a:ext cx="5113659" cy="1993256"/>
          </a:xfrm>
        </p:spPr>
        <p:txBody>
          <a:bodyPr/>
          <a:lstStyle/>
          <a:p>
            <a:pPr>
              <a:spcBef>
                <a:spcPts val="844"/>
              </a:spcBef>
              <a:buSzPct val="87000"/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Trend and Needs</a:t>
            </a:r>
          </a:p>
          <a:p>
            <a:pPr>
              <a:spcBef>
                <a:spcPts val="844"/>
              </a:spcBef>
              <a:buSzPct val="87000"/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Application, Features and Specifications</a:t>
            </a:r>
          </a:p>
          <a:p>
            <a:pPr>
              <a:spcBef>
                <a:spcPts val="844"/>
              </a:spcBef>
              <a:buSzPct val="87000"/>
              <a:buFont typeface="Wingdings" pitchFamily="2" charset="2"/>
              <a:buChar char="n"/>
            </a:pPr>
            <a:r>
              <a:rPr lang="en-US" altLang="zh-TW" sz="2000" dirty="0" smtClean="0">
                <a:sym typeface="NeoSans" charset="0"/>
              </a:rPr>
              <a:t>Appendix</a:t>
            </a:r>
            <a:endParaRPr lang="en-US" altLang="zh-TW" dirty="0" smtClean="0">
              <a:ea typeface="新細明體" pitchFamily="18" charset="-120"/>
            </a:endParaRPr>
          </a:p>
          <a:p>
            <a:pPr>
              <a:buFont typeface="Arial" pitchFamily="34" charset="0"/>
              <a:buNone/>
            </a:pPr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443</Words>
  <Application>Microsoft Office PowerPoint</Application>
  <PresentationFormat>如螢幕大小 (4:3)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6" baseType="lpstr">
      <vt:lpstr>Arial Unicode MS</vt:lpstr>
      <vt:lpstr>Heiti TC Light</vt:lpstr>
      <vt:lpstr>Meiryo UI</vt:lpstr>
      <vt:lpstr>NeoSans</vt:lpstr>
      <vt:lpstr>SimSun</vt:lpstr>
      <vt:lpstr>細明體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自訂設計</vt:lpstr>
      <vt:lpstr>PowerPoint 簡報</vt:lpstr>
      <vt:lpstr>High-Endurance  microSDHC/XC Memory Card</vt:lpstr>
      <vt:lpstr>Agenda</vt:lpstr>
      <vt:lpstr>PowerPoint 簡報</vt:lpstr>
      <vt:lpstr>Agenda</vt:lpstr>
      <vt:lpstr>PowerPoint 簡報</vt:lpstr>
      <vt:lpstr>PowerPoint 簡報</vt:lpstr>
      <vt:lpstr>PowerPoint 簡報</vt:lpstr>
      <vt:lpstr>Agenda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Sabrina Pan</dc:creator>
  <cp:lastModifiedBy>Selena Shen</cp:lastModifiedBy>
  <cp:revision>46</cp:revision>
  <dcterms:created xsi:type="dcterms:W3CDTF">2017-03-27T10:20:10Z</dcterms:created>
  <dcterms:modified xsi:type="dcterms:W3CDTF">2017-04-06T08:43:15Z</dcterms:modified>
</cp:coreProperties>
</file>